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8"/>
  </p:notesMasterIdLst>
  <p:sldIdLst>
    <p:sldId id="256" r:id="rId2"/>
    <p:sldId id="281" r:id="rId3"/>
    <p:sldId id="268" r:id="rId4"/>
    <p:sldId id="258" r:id="rId5"/>
    <p:sldId id="260" r:id="rId6"/>
    <p:sldId id="269" r:id="rId7"/>
    <p:sldId id="270" r:id="rId8"/>
    <p:sldId id="271" r:id="rId9"/>
    <p:sldId id="272" r:id="rId10"/>
    <p:sldId id="273" r:id="rId11"/>
    <p:sldId id="274" r:id="rId12"/>
    <p:sldId id="276" r:id="rId13"/>
    <p:sldId id="278" r:id="rId14"/>
    <p:sldId id="280" r:id="rId15"/>
    <p:sldId id="279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12525-A734-4D92-B310-0F2984755B78}" type="datetimeFigureOut">
              <a:rPr lang="es-CL" smtClean="0"/>
              <a:t>16-11-2024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CCAFD-E45A-46CE-949B-D345C9758FA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832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CCAFD-E45A-46CE-949B-D345C9758FA9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924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466C6-03AA-6BE2-B6F9-49517B221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9CD23-D716-AFDF-397D-55580F469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FF995-0B89-E787-81AD-74F3A999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AD710-6389-96C0-D0E6-CA8FD4934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CCAFD-E45A-46CE-949B-D345C9758FA9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924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45FEE-8CF1-2C74-9DA1-8933C958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A23E2-2326-036B-8462-88268663B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DD231-9017-30C6-FCCE-0796B3F83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6720-FC0E-5D48-D537-57EE5B98B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CCAFD-E45A-46CE-949B-D345C9758FA9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8146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D9BF-795F-46A6-83F7-770936DA0AD0}" type="datetime1">
              <a:rPr lang="es-CL" smtClean="0"/>
              <a:t>16-11-2024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259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7F88-570B-4249-A958-44DF2E92E1EB}" type="datetime1">
              <a:rPr lang="es-CL" smtClean="0"/>
              <a:t>16-11-2024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990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504-3CBB-46F4-935F-073D164125DE}" type="datetime1">
              <a:rPr lang="es-CL" smtClean="0"/>
              <a:t>16-11-2024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13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7B21-BA5A-4DB8-92F9-CC015BEA8675}" type="datetime1">
              <a:rPr lang="es-CL" smtClean="0"/>
              <a:t>16-11-2024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33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034F-7148-496F-A435-AE624FA67423}" type="datetime1">
              <a:rPr lang="es-CL" smtClean="0"/>
              <a:t>16-11-2024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849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C11-449E-4081-B577-0B09AF981FAC}" type="datetime1">
              <a:rPr lang="es-CL" smtClean="0"/>
              <a:t>16-11-2024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465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EC77-1E90-4099-A9C6-F494383FE78C}" type="datetime1">
              <a:rPr lang="es-CL" smtClean="0"/>
              <a:t>16-11-2024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14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F208-7029-4162-8E47-8BD427EC29B9}" type="datetime1">
              <a:rPr lang="es-CL" smtClean="0"/>
              <a:t>16-11-2024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865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49243-B34D-4804-9BB5-3F4A05A1CA5E}" type="datetime1">
              <a:rPr lang="es-CL" smtClean="0"/>
              <a:t>16-11-2024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9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2D1-C3DF-4738-B359-2E0B4AF47B1B}" type="datetime1">
              <a:rPr lang="es-CL" smtClean="0"/>
              <a:t>16-11-2024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065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B531-F55C-44BE-B5D9-9B5339D52A02}" type="datetime1">
              <a:rPr lang="es-CL" smtClean="0"/>
              <a:t>16-11-2024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120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14C7EF5-AC1E-4F1A-9D19-F65BCDDB1B2D}" type="datetime1">
              <a:rPr lang="es-CL" smtClean="0"/>
              <a:t>16-11-2024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6255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8BCF-15AB-D55D-C078-AA445A54C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Python en Acción:</a:t>
            </a:r>
            <a:br>
              <a:rPr lang="es-CL" dirty="0">
                <a:solidFill>
                  <a:schemeClr val="tx2">
                    <a:lumMod val="90000"/>
                  </a:schemeClr>
                </a:solidFill>
              </a:rPr>
            </a:br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Método de Montecarlo</a:t>
            </a:r>
            <a:endParaRPr lang="es-CL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58ED3-8590-98B9-0BDC-2A219DA2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14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Profesor: Alejandro Cartes</a:t>
            </a: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Ayudante: Constanza Toro</a:t>
            </a:r>
          </a:p>
          <a:p>
            <a:endParaRPr lang="es-CL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Sábado 16 de Noviembre 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EC3360-DADB-5F9B-5329-1266B62A0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82296"/>
            <a:ext cx="4324350" cy="12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00D754D-5F75-9A8C-FC20-1E13C5E7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0" y="5070475"/>
            <a:ext cx="1171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CE486-A340-80F0-8A17-CD047335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933A735-6B17-45AF-D8BC-23F32F264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931" y="1179236"/>
            <a:ext cx="5289562" cy="51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5502-977B-3242-AE7B-99E10EC4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10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BB041D4-71B2-ACB0-1BD3-BFDFC7BFDA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186" y="264220"/>
                <a:ext cx="6303745" cy="64970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742950" indent="-742950">
                  <a:buFont typeface="+mj-lt"/>
                  <a:buAutoNum type="arabicPeriod" startAt="4"/>
                </a:pPr>
                <a:r>
                  <a:rPr lang="es-CL" sz="3600" u="sng" dirty="0"/>
                  <a:t>Estimaremos</a:t>
                </a:r>
                <a:r>
                  <a:rPr lang="es-CL" sz="3600" dirty="0"/>
                  <a:t> el área</a:t>
                </a:r>
              </a:p>
              <a:p>
                <a:pPr marL="742950" indent="-742950">
                  <a:buFont typeface="+mj-lt"/>
                  <a:buAutoNum type="arabicPeriod" startAt="4"/>
                </a:pPr>
                <a:endParaRPr lang="es-CL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𝑟𝑜𝑠𝑎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s-CL" sz="3600" b="0" dirty="0"/>
              </a:p>
              <a:p>
                <a:endParaRPr lang="es-CL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s-CL" sz="3600" b="0" dirty="0"/>
              </a:p>
              <a:p>
                <a:endParaRPr lang="es-CL" sz="3600" b="0" dirty="0"/>
              </a:p>
              <a:p>
                <a:endParaRPr lang="es-CL" sz="3600" dirty="0"/>
              </a:p>
              <a:p>
                <a:r>
                  <a:rPr lang="es-CL" sz="3600" b="0" dirty="0"/>
                  <a:t>Así, juntando (1) y (2)</a:t>
                </a:r>
              </a:p>
              <a:p>
                <a:endParaRPr lang="es-CL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s-CL" sz="3600" b="0" dirty="0"/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BB041D4-71B2-ACB0-1BD3-BFDFC7BF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86" y="264220"/>
                <a:ext cx="6303745" cy="6497035"/>
              </a:xfrm>
              <a:prstGeom prst="rect">
                <a:avLst/>
              </a:prstGeom>
              <a:blipFill>
                <a:blip r:embed="rId5"/>
                <a:stretch>
                  <a:fillRect l="-2998" t="-22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36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D4AC6-CD91-E38B-961E-CCE2C4BB5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69FE8D5-53A8-3711-BCD0-87E61D5E2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931" y="1179236"/>
            <a:ext cx="5289562" cy="51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A8606-0285-C2E1-12E7-7CF6B9E8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11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C44C1CB7-C01F-BB2F-14D6-DF5A7B24BF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186" y="264220"/>
                <a:ext cx="6303745" cy="596458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s-CL" sz="3600" b="0" dirty="0"/>
              </a:p>
              <a:p>
                <a:endParaRPr lang="es-CL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=2⋅2=4</m:t>
                    </m:r>
                  </m:oMath>
                </a14:m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° 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=21</m:t>
                    </m:r>
                  </m:oMath>
                </a14:m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° 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𝑡𝑜𝑡𝑎𝑙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s-CL" sz="3600" dirty="0"/>
              </a:p>
              <a:p>
                <a:endParaRPr lang="es-CL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≈4⋅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=0.84</m:t>
                      </m:r>
                    </m:oMath>
                  </m:oMathPara>
                </a14:m>
                <a:endParaRPr lang="es-CL" sz="3600" b="0" dirty="0"/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C44C1CB7-C01F-BB2F-14D6-DF5A7B24B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86" y="264220"/>
                <a:ext cx="6303745" cy="5964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95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19B00-45DC-A495-7AC2-D077F4579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 shot of a graph&#10;&#10;Description automatically generated">
            <a:extLst>
              <a:ext uri="{FF2B5EF4-FFF2-40B4-BE49-F238E27FC236}">
                <a16:creationId xmlns:a16="http://schemas.microsoft.com/office/drawing/2014/main" id="{0CA3DB99-7AD9-8BBE-C6D3-CD72F126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31" y="1179236"/>
            <a:ext cx="5285008" cy="51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D66A9-AAA1-69E4-9C87-8228E0B0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12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DA7BE41-7CB6-C5B4-88FD-A89173134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186" y="602548"/>
                <a:ext cx="6303745" cy="487793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742950" indent="-742950">
                  <a:buFont typeface="+mj-lt"/>
                  <a:buAutoNum type="arabicPeriod" startAt="5"/>
                </a:pPr>
                <a:r>
                  <a:rPr lang="es-CL" sz="3600" u="sng" dirty="0"/>
                  <a:t>Repetir</a:t>
                </a:r>
                <a:r>
                  <a:rPr lang="es-CL" sz="3600" dirty="0"/>
                  <a:t> el proceso con números grandes</a:t>
                </a:r>
              </a:p>
              <a:p>
                <a:endParaRPr lang="es-CL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i="1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i="1">
                          <a:latin typeface="Cambria Math" panose="02040503050406030204" pitchFamily="18" charset="0"/>
                        </a:rPr>
                        <m:t>≈4⋅</m:t>
                      </m:r>
                      <m:f>
                        <m:fPr>
                          <m:ctrlPr>
                            <a:rPr lang="es-CL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196.570</m:t>
                          </m:r>
                        </m:num>
                        <m:den>
                          <m:sSup>
                            <m:sSup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s-CL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0.78628</m:t>
                      </m:r>
                    </m:oMath>
                  </m:oMathPara>
                </a14:m>
                <a:endParaRPr lang="es-CL" sz="3600" dirty="0"/>
              </a:p>
              <a:p>
                <a:endParaRPr lang="es-CL" sz="3600" b="0" u="sng" dirty="0"/>
              </a:p>
              <a:p>
                <a:r>
                  <a:rPr lang="es-CL" sz="3600" b="0" dirty="0"/>
                  <a:t>En comparació</a:t>
                </a:r>
                <a:r>
                  <a:rPr lang="es-CL" sz="3600" dirty="0"/>
                  <a:t>n a su valor teórico: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s-CL" sz="3600" b="0" dirty="0"/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DA7BE41-7CB6-C5B4-88FD-A89173134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86" y="602548"/>
                <a:ext cx="6303745" cy="4877938"/>
              </a:xfrm>
              <a:prstGeom prst="rect">
                <a:avLst/>
              </a:prstGeom>
              <a:blipFill>
                <a:blip r:embed="rId4"/>
                <a:stretch>
                  <a:fillRect l="-2998" t="-312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940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61774-BC57-1E8E-D7CD-8D746DA9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13</a:t>
            </a:fld>
            <a:endParaRPr lang="es-C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BD2263-FB03-5B5B-836B-26A72DA9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3245" y="1029903"/>
            <a:ext cx="9805510" cy="56052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EF57E3-5982-085D-D16A-942F20C8EB02}"/>
              </a:ext>
            </a:extLst>
          </p:cNvPr>
          <p:cNvSpPr txBox="1">
            <a:spLocks/>
          </p:cNvSpPr>
          <p:nvPr/>
        </p:nvSpPr>
        <p:spPr>
          <a:xfrm>
            <a:off x="299186" y="136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Impacto de la </a:t>
            </a:r>
            <a:r>
              <a:rPr lang="es-CL" b="1" dirty="0"/>
              <a:t>cantidad de puntos</a:t>
            </a:r>
          </a:p>
        </p:txBody>
      </p:sp>
    </p:spTree>
    <p:extLst>
      <p:ext uri="{BB962C8B-B14F-4D97-AF65-F5344CB8AC3E}">
        <p14:creationId xmlns:p14="http://schemas.microsoft.com/office/powerpoint/2010/main" val="1857487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7D8F-66C8-D9A8-E81E-497FAD65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41493A-FA1F-32C0-02D1-A4FF78B9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14</a:t>
            </a:fld>
            <a:endParaRPr lang="es-C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4D43F0-1F66-0113-000E-D73A9C234B23}"/>
              </a:ext>
            </a:extLst>
          </p:cNvPr>
          <p:cNvSpPr txBox="1">
            <a:spLocks/>
          </p:cNvSpPr>
          <p:nvPr/>
        </p:nvSpPr>
        <p:spPr>
          <a:xfrm>
            <a:off x="299186" y="136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Impacto de la </a:t>
            </a:r>
            <a:r>
              <a:rPr lang="es-CL" b="1" dirty="0"/>
              <a:t>semilla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8843E0-46D0-803A-CB49-0CE835D0B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85" y="933712"/>
            <a:ext cx="10083429" cy="5605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B5F022C-94A6-A804-B94F-8FF1D3CD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6371" y="933712"/>
            <a:ext cx="9831343" cy="56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0335-FE0B-5D34-A63A-BB2071780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66DAF-D182-6C88-F734-6358FA1C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86" y="136525"/>
            <a:ext cx="10515600" cy="1325563"/>
          </a:xfrm>
        </p:spPr>
        <p:txBody>
          <a:bodyPr/>
          <a:lstStyle/>
          <a:p>
            <a:r>
              <a:rPr lang="es-CL" dirty="0">
                <a:solidFill>
                  <a:srgbClr val="FFFF00"/>
                </a:solidFill>
              </a:rPr>
              <a:t>Actividad: </a:t>
            </a:r>
            <a:r>
              <a:rPr lang="es-CL" dirty="0"/>
              <a:t>¿Qué haremos?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008E2-514B-7324-D47C-B436CA3C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15</a:t>
            </a:fld>
            <a:endParaRPr lang="es-C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645EE5-5CF7-272A-AB53-6605711D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853" y="799306"/>
            <a:ext cx="4634675" cy="54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E47CC83-8B23-6869-B57F-7CCF9E4845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602" y="2633333"/>
                <a:ext cx="6567958" cy="159133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s-CL" sz="3600" dirty="0"/>
                  <a:t>Estimaremos el número </a:t>
                </a: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CL" sz="3600" b="0" dirty="0"/>
                  <a:t> (nuevamente) usando el método de MC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E47CC83-8B23-6869-B57F-7CCF9E484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2" y="2633333"/>
                <a:ext cx="6567958" cy="1591333"/>
              </a:xfrm>
              <a:prstGeom prst="rect">
                <a:avLst/>
              </a:prstGeom>
              <a:blipFill>
                <a:blip r:embed="rId3"/>
                <a:stretch>
                  <a:fillRect l="-2878" t="-9195" r="-2786" b="-1379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33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7FEC-944D-BD67-622C-8C68E8E8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CL" dirty="0"/>
              <a:t>¿Dudas – Preguntas?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7D79D-CD72-5885-8FE6-F379644D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6F08-FA03-4FDB-B39A-928D695E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0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40CD54-E0AF-D6B8-0DA0-C07B91607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2</a:t>
            </a:fld>
            <a:endParaRPr lang="es-CL"/>
          </a:p>
        </p:txBody>
      </p:sp>
      <p:pic>
        <p:nvPicPr>
          <p:cNvPr id="4" name="Picture 3" descr="A person with a robot face&#10;&#10;Description automatically generated">
            <a:extLst>
              <a:ext uri="{FF2B5EF4-FFF2-40B4-BE49-F238E27FC236}">
                <a16:creationId xmlns:a16="http://schemas.microsoft.com/office/drawing/2014/main" id="{E4CDBE90-3CBF-162A-DC6F-FB33C47E3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56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666CF-4E10-DA04-0B8B-BCAE6470F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932" y="2413873"/>
            <a:ext cx="10232136" cy="2030253"/>
          </a:xfrm>
        </p:spPr>
        <p:txBody>
          <a:bodyPr anchor="ctr">
            <a:normAutofit/>
          </a:bodyPr>
          <a:lstStyle/>
          <a:p>
            <a:pPr algn="ctr"/>
            <a:r>
              <a:rPr lang="es-CL" sz="6000" dirty="0">
                <a:solidFill>
                  <a:schemeClr val="tx1"/>
                </a:solidFill>
                <a:latin typeface="Aptos Display (Headings)"/>
              </a:rPr>
              <a:t>Recordemos lo que vimos en las sesiones 7 y 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DFB8F-618D-B189-A911-E56B0A3A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016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4E22C89-BF34-ABCC-A986-0EAAB11AF3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13098" y="2002252"/>
            <a:ext cx="7565803" cy="4719223"/>
            <a:chOff x="2313098" y="2002252"/>
            <a:chExt cx="7565803" cy="471922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3BE777-9D08-7DD6-4393-8887DA5710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313098" y="2899093"/>
              <a:ext cx="7565803" cy="3822382"/>
              <a:chOff x="2378297" y="2496312"/>
              <a:chExt cx="6678835" cy="31739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6F3D10-326F-DE4E-E567-90BACDEC6A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34868" y="2523744"/>
                <a:ext cx="5922264" cy="23134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DD4439F-61C3-9D9B-A3E7-26C27502C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6080" y="2496312"/>
                <a:ext cx="0" cy="2359152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9FA700-22E0-6611-78E4-FF081E563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4868" y="5001387"/>
                <a:ext cx="5922264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3FAEC6-520F-28FD-78A6-52CB0376C8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71834" y="2002252"/>
              <a:ext cx="4905375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s-CL" sz="4800" dirty="0"/>
                <a:t>Rectángulo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279453-337F-1BE6-A081-B053B923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62"/>
            <a:ext cx="11353800" cy="761427"/>
          </a:xfrm>
        </p:spPr>
        <p:txBody>
          <a:bodyPr>
            <a:spAutoFit/>
          </a:bodyPr>
          <a:lstStyle/>
          <a:p>
            <a:r>
              <a:rPr lang="es-CL" sz="4800" dirty="0"/>
              <a:t>Áreas conocidas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41FD-2D58-E510-4D22-E868447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4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CL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C4E9A51-42A5-9478-CB47-2DB1B3A4B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10724" y="891170"/>
            <a:ext cx="7027594" cy="5879760"/>
            <a:chOff x="3060917" y="713327"/>
            <a:chExt cx="7027594" cy="587976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87388E-A325-8FAD-BE16-A005D0B682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3060917" y="5965600"/>
              <a:ext cx="6927208" cy="0"/>
            </a:xfrm>
            <a:prstGeom prst="straightConnector1">
              <a:avLst/>
            </a:prstGeom>
            <a:ln w="53975">
              <a:solidFill>
                <a:schemeClr val="accent3"/>
              </a:solidFill>
              <a:headEnd type="arrow" w="lg" len="lg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420A44-3C75-3396-9170-42685AC19A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161303" y="713327"/>
              <a:ext cx="6927208" cy="4980317"/>
              <a:chOff x="3052079" y="762395"/>
              <a:chExt cx="6927208" cy="49803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08610E-932D-577E-8C0D-35C9EB8F52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66560" y="762395"/>
                <a:ext cx="3709884" cy="5510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4800" dirty="0"/>
                  <a:t>Triángulo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E63814-BC58-9EA8-6B70-D9F678ACE4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52079" y="1388200"/>
                <a:ext cx="6927208" cy="4354512"/>
                <a:chOff x="4441744" y="-715896"/>
                <a:chExt cx="6927208" cy="4354512"/>
              </a:xfrm>
            </p:grpSpPr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9C58666-313D-6229-8B0A-A9DD358E607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441744" y="-715896"/>
                  <a:ext cx="6927208" cy="4354512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571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3AAE1CA-07FD-1588-213E-A7C676D87209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24" idx="0"/>
                  <a:endCxn id="24" idx="3"/>
                </p:cNvCxnSpPr>
                <p:nvPr/>
              </p:nvCxnSpPr>
              <p:spPr>
                <a:xfrm>
                  <a:off x="7905348" y="-715896"/>
                  <a:ext cx="0" cy="4354512"/>
                </a:xfrm>
                <a:prstGeom prst="straightConnector1">
                  <a:avLst/>
                </a:prstGeom>
                <a:ln w="53975">
                  <a:solidFill>
                    <a:schemeClr val="accent3">
                      <a:lumMod val="50000"/>
                    </a:schemeClr>
                  </a:solidFill>
                  <a:headEnd type="arrow" w="lg" len="lg"/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CL" sz="44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oMath>
                        </m:oMathPara>
                      </a14:m>
                      <a:endParaRPr lang="es-CL" sz="44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s-CL" sz="44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/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4475A19-93E7-D6ED-428C-029B4C44BC1F}"/>
              </a:ext>
            </a:extLst>
          </p:cNvPr>
          <p:cNvGrpSpPr/>
          <p:nvPr/>
        </p:nvGrpSpPr>
        <p:grpSpPr>
          <a:xfrm>
            <a:off x="4071834" y="1650917"/>
            <a:ext cx="4320000" cy="5501783"/>
            <a:chOff x="4234714" y="1569897"/>
            <a:chExt cx="4320000" cy="550178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7BFCFD-306B-0575-5740-0AAB01823F31}"/>
                </a:ext>
              </a:extLst>
            </p:cNvPr>
            <p:cNvGrpSpPr/>
            <p:nvPr/>
          </p:nvGrpSpPr>
          <p:grpSpPr>
            <a:xfrm>
              <a:off x="4234714" y="1569897"/>
              <a:ext cx="4320000" cy="4320000"/>
              <a:chOff x="4234714" y="1569897"/>
              <a:chExt cx="4320000" cy="43200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05AE056-7348-6096-6FDF-39D0F470501F}"/>
                  </a:ext>
                </a:extLst>
              </p:cNvPr>
              <p:cNvSpPr/>
              <p:nvPr/>
            </p:nvSpPr>
            <p:spPr>
              <a:xfrm>
                <a:off x="4234714" y="1569897"/>
                <a:ext cx="4320000" cy="43200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24FE0B4-C436-1DBC-AE6F-0B28E3F62B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4714" y="3729897"/>
                <a:ext cx="2160000" cy="0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/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1CE9D3-968A-21FB-8B71-097943E160D1}"/>
                </a:ext>
              </a:extLst>
            </p:cNvPr>
            <p:cNvSpPr/>
            <p:nvPr/>
          </p:nvSpPr>
          <p:spPr>
            <a:xfrm>
              <a:off x="4851664" y="5936910"/>
              <a:ext cx="3086100" cy="1134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4800" dirty="0"/>
                <a:t>Círculo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/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3685 -0.299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9" y="-149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34545 -0.2930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3138 -0.2664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90" y="-133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36823 -0.376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11" y="-1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42" grpId="0"/>
      <p:bldP spid="42" grpId="1"/>
      <p:bldP spid="42" grpId="2"/>
      <p:bldP spid="55" grpId="0"/>
      <p:bldP spid="5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B2D-69A4-DB75-2206-BDCFA4BB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Suma de Riemann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1E23F-CCCF-8E59-17B2-F4C703BD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5</a:t>
            </a:fld>
            <a:endParaRPr lang="es-CL"/>
          </a:p>
        </p:txBody>
      </p:sp>
      <p:pic>
        <p:nvPicPr>
          <p:cNvPr id="5" name="RiemannSum_right">
            <a:hlinkClick r:id="" action="ppaction://media"/>
            <a:extLst>
              <a:ext uri="{FF2B5EF4-FFF2-40B4-BE49-F238E27FC236}">
                <a16:creationId xmlns:a16="http://schemas.microsoft.com/office/drawing/2014/main" id="{00067C64-7652-C2E5-5407-5182DC0F8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000" y="1591475"/>
            <a:ext cx="9120000" cy="51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892BE-7834-5DDE-4BD1-A5865911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72620"/>
            <a:ext cx="7042338" cy="1325563"/>
          </a:xfrm>
        </p:spPr>
        <p:txBody>
          <a:bodyPr/>
          <a:lstStyle/>
          <a:p>
            <a:r>
              <a:rPr lang="es-CL" sz="3600" dirty="0"/>
              <a:t>Otra forma de calcular áreas:</a:t>
            </a:r>
            <a:br>
              <a:rPr lang="es-CL" sz="3600" dirty="0"/>
            </a:br>
            <a:r>
              <a:rPr lang="es-CL" b="1" dirty="0"/>
              <a:t>Método de Montecarlo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A932F-E7E3-5F81-07FD-43172960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6</a:t>
            </a:fld>
            <a:endParaRPr lang="es-C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70E82C-6CA8-6EDC-C807-3771E374F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78" y="68262"/>
            <a:ext cx="5058222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AD3D6-053C-6182-33C7-5F8BF6391B1A}"/>
              </a:ext>
            </a:extLst>
          </p:cNvPr>
          <p:cNvSpPr txBox="1"/>
          <p:nvPr/>
        </p:nvSpPr>
        <p:spPr>
          <a:xfrm>
            <a:off x="7181985" y="6604162"/>
            <a:ext cx="3190452" cy="253838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r>
              <a:rPr lang="en-US" sz="1600" b="0" i="0" dirty="0">
                <a:solidFill>
                  <a:srgbClr val="5C5853"/>
                </a:solidFill>
                <a:effectLst/>
                <a:latin typeface="+mj-lt"/>
              </a:rPr>
              <a:t>© 2024 Anderson Design Group, Inc</a:t>
            </a:r>
            <a:endParaRPr lang="es-CL" sz="1600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E3A0FD-DD1D-BB39-1AC9-66BE6F097BC0}"/>
              </a:ext>
            </a:extLst>
          </p:cNvPr>
          <p:cNvSpPr txBox="1">
            <a:spLocks/>
          </p:cNvSpPr>
          <p:nvPr/>
        </p:nvSpPr>
        <p:spPr>
          <a:xfrm>
            <a:off x="67337" y="1603861"/>
            <a:ext cx="7042338" cy="50815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3600" dirty="0"/>
              <a:t>Un grupo de </a:t>
            </a:r>
            <a:r>
              <a:rPr lang="es-CL" sz="3600" b="1" dirty="0"/>
              <a:t>métodos numéricos </a:t>
            </a:r>
            <a:r>
              <a:rPr lang="es-CL" sz="3600" dirty="0"/>
              <a:t>que utilizan </a:t>
            </a:r>
            <a:r>
              <a:rPr lang="es-CL" sz="3600" b="1" dirty="0"/>
              <a:t>procesos aleatorios</a:t>
            </a:r>
            <a:r>
              <a:rPr lang="es-CL" sz="3600" dirty="0"/>
              <a:t> recibe el nombre de Montecarlo</a:t>
            </a:r>
          </a:p>
          <a:p>
            <a:endParaRPr lang="es-CL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3600" dirty="0"/>
              <a:t>El nombre proviene de un famoso </a:t>
            </a:r>
            <a:r>
              <a:rPr lang="es-CL" sz="3600" b="1" dirty="0"/>
              <a:t>casino</a:t>
            </a:r>
            <a:r>
              <a:rPr lang="es-CL" sz="3600" dirty="0"/>
              <a:t> en Mónaco, reflejando el uso del azar</a:t>
            </a:r>
          </a:p>
          <a:p>
            <a:endParaRPr lang="es-CL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3600" dirty="0"/>
              <a:t>Se utilizan para realizar </a:t>
            </a:r>
            <a:r>
              <a:rPr lang="es-CL" sz="3600" b="1" dirty="0"/>
              <a:t>estimaciones</a:t>
            </a:r>
            <a:endParaRPr lang="es-CL" sz="3600" dirty="0"/>
          </a:p>
        </p:txBody>
      </p:sp>
    </p:spTree>
    <p:extLst>
      <p:ext uri="{BB962C8B-B14F-4D97-AF65-F5344CB8AC3E}">
        <p14:creationId xmlns:p14="http://schemas.microsoft.com/office/powerpoint/2010/main" val="78989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B5128-52CB-BCDB-F4E0-91E2EAE3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86" y="136525"/>
            <a:ext cx="10515600" cy="1325563"/>
          </a:xfrm>
        </p:spPr>
        <p:txBody>
          <a:bodyPr/>
          <a:lstStyle/>
          <a:p>
            <a:r>
              <a:rPr lang="es-CL" dirty="0"/>
              <a:t>¿En qué consiste el Método de MC?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8C690-B7AF-6345-DFB3-07515D75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7</a:t>
            </a:fld>
            <a:endParaRPr lang="es-C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1F8085-A995-8B18-3075-EE61B87469E4}"/>
              </a:ext>
            </a:extLst>
          </p:cNvPr>
          <p:cNvSpPr txBox="1">
            <a:spLocks/>
          </p:cNvSpPr>
          <p:nvPr/>
        </p:nvSpPr>
        <p:spPr>
          <a:xfrm>
            <a:off x="299186" y="1697931"/>
            <a:ext cx="6303745" cy="41397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600" dirty="0"/>
              <a:t>Supongamos que queremos </a:t>
            </a:r>
            <a:r>
              <a:rPr lang="es-CL" sz="3600" b="1" dirty="0"/>
              <a:t>determinar el área </a:t>
            </a:r>
            <a:r>
              <a:rPr lang="es-CL" sz="3600" dirty="0"/>
              <a:t>de esta figura</a:t>
            </a:r>
          </a:p>
          <a:p>
            <a:endParaRPr lang="es-CL" sz="3600" dirty="0"/>
          </a:p>
          <a:p>
            <a:pPr algn="ctr"/>
            <a:r>
              <a:rPr lang="es-CL" sz="4000" dirty="0"/>
              <a:t>¿Cómo lo haríamos?</a:t>
            </a:r>
          </a:p>
          <a:p>
            <a:endParaRPr lang="es-CL" sz="3600" dirty="0"/>
          </a:p>
          <a:p>
            <a:endParaRPr lang="es-CL" sz="3600" dirty="0"/>
          </a:p>
          <a:p>
            <a:endParaRPr lang="es-CL" sz="3600" dirty="0"/>
          </a:p>
          <a:p>
            <a:endParaRPr lang="es-CL" sz="3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9A42855-0779-7745-5F17-361F4EC3C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931" y="1179236"/>
            <a:ext cx="5289883" cy="51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0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E55A0-1D2B-B819-21D5-617E43A29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46D501-ED83-DED8-4129-39B1706D8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931" y="1179236"/>
            <a:ext cx="5289562" cy="51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754AC-B57A-DDDD-E615-40B454EB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86" y="136525"/>
            <a:ext cx="10515600" cy="1325563"/>
          </a:xfrm>
        </p:spPr>
        <p:txBody>
          <a:bodyPr/>
          <a:lstStyle/>
          <a:p>
            <a:r>
              <a:rPr lang="es-CL" dirty="0"/>
              <a:t>Procedimiento 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5C2A7-6200-95BC-746F-F6367263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8</a:t>
            </a:fld>
            <a:endParaRPr lang="es-C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AD64F7-3DA2-306D-FF9E-61DB86D076CB}"/>
              </a:ext>
            </a:extLst>
          </p:cNvPr>
          <p:cNvSpPr txBox="1">
            <a:spLocks/>
          </p:cNvSpPr>
          <p:nvPr/>
        </p:nvSpPr>
        <p:spPr>
          <a:xfrm>
            <a:off x="299186" y="1761939"/>
            <a:ext cx="6303745" cy="358572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s-CL" sz="3600" u="sng" dirty="0"/>
              <a:t>Encerraremos</a:t>
            </a:r>
            <a:r>
              <a:rPr lang="es-CL" sz="3600" dirty="0"/>
              <a:t> nuestra figura de interés </a:t>
            </a:r>
            <a:r>
              <a:rPr lang="es-CL" sz="3600" b="1" dirty="0"/>
              <a:t>con una figura simple</a:t>
            </a:r>
            <a:r>
              <a:rPr lang="es-CL" sz="3600" dirty="0"/>
              <a:t>, cuya área se pueda determinar fácilmente</a:t>
            </a:r>
          </a:p>
          <a:p>
            <a:pPr marL="742950" indent="-742950">
              <a:buFont typeface="+mj-lt"/>
              <a:buAutoNum type="arabicPeriod"/>
            </a:pPr>
            <a:endParaRPr lang="es-CL" sz="3600" dirty="0"/>
          </a:p>
          <a:p>
            <a:pPr algn="ctr"/>
            <a:r>
              <a:rPr lang="es-CL" sz="3600" dirty="0"/>
              <a:t>Por ejemplo:</a:t>
            </a:r>
          </a:p>
          <a:p>
            <a:pPr algn="ctr"/>
            <a:r>
              <a:rPr lang="es-CL" sz="3600" dirty="0"/>
              <a:t>un rectángulo o cuadrado</a:t>
            </a:r>
          </a:p>
        </p:txBody>
      </p:sp>
    </p:spTree>
    <p:extLst>
      <p:ext uri="{BB962C8B-B14F-4D97-AF65-F5344CB8AC3E}">
        <p14:creationId xmlns:p14="http://schemas.microsoft.com/office/powerpoint/2010/main" val="39904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A87F7-B557-37BA-4ADC-28D808627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5FED33-1284-28C5-CFA8-74154294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931" y="1179236"/>
            <a:ext cx="5289562" cy="51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6CEA-906E-9F9A-90B8-BE2B2077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9</a:t>
            </a:fld>
            <a:endParaRPr lang="es-C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1C2BA9-5A54-E6D8-B3D8-2C8A27B4A8DD}"/>
              </a:ext>
            </a:extLst>
          </p:cNvPr>
          <p:cNvSpPr txBox="1">
            <a:spLocks/>
          </p:cNvSpPr>
          <p:nvPr/>
        </p:nvSpPr>
        <p:spPr>
          <a:xfrm>
            <a:off x="299186" y="1386838"/>
            <a:ext cx="6303745" cy="40843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2"/>
            </a:pPr>
            <a:r>
              <a:rPr lang="es-CL" sz="3600" dirty="0"/>
              <a:t>Generaremos </a:t>
            </a:r>
            <a:r>
              <a:rPr lang="es-CL" sz="3600" b="1" dirty="0"/>
              <a:t>números aleatorios distribuidos uniformemente</a:t>
            </a:r>
            <a:r>
              <a:rPr lang="es-CL" sz="3600" dirty="0"/>
              <a:t> dentro de la figura simple</a:t>
            </a:r>
          </a:p>
          <a:p>
            <a:endParaRPr lang="es-CL" sz="3600" dirty="0"/>
          </a:p>
          <a:p>
            <a:pPr marL="742950" indent="-742950">
              <a:buFont typeface="+mj-lt"/>
              <a:buAutoNum type="arabicPeriod" startAt="3"/>
            </a:pPr>
            <a:r>
              <a:rPr lang="es-CL" sz="3600" u="sng" dirty="0"/>
              <a:t>Contaremos</a:t>
            </a:r>
            <a:r>
              <a:rPr lang="es-CL" sz="3600" dirty="0"/>
              <a:t> cuántos caen </a:t>
            </a:r>
            <a:r>
              <a:rPr lang="es-CL" sz="3600" b="1" dirty="0"/>
              <a:t>dentro de la figura </a:t>
            </a:r>
            <a:r>
              <a:rPr lang="es-CL" sz="3600" dirty="0"/>
              <a:t>de interés</a:t>
            </a:r>
          </a:p>
        </p:txBody>
      </p:sp>
    </p:spTree>
    <p:extLst>
      <p:ext uri="{BB962C8B-B14F-4D97-AF65-F5344CB8AC3E}">
        <p14:creationId xmlns:p14="http://schemas.microsoft.com/office/powerpoint/2010/main" val="3607498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D1D1D1"/>
      </a:lt1>
      <a:dk2>
        <a:srgbClr val="0E2841"/>
      </a:dk2>
      <a:lt2>
        <a:srgbClr val="E8E8E8"/>
      </a:lt2>
      <a:accent1>
        <a:srgbClr val="0000FF"/>
      </a:accent1>
      <a:accent2>
        <a:srgbClr val="F29132"/>
      </a:accent2>
      <a:accent3>
        <a:srgbClr val="00FF00"/>
      </a:accent3>
      <a:accent4>
        <a:srgbClr val="0F9ED5"/>
      </a:accent4>
      <a:accent5>
        <a:srgbClr val="A02B93"/>
      </a:accent5>
      <a:accent6>
        <a:srgbClr val="4EA72E"/>
      </a:accent6>
      <a:hlink>
        <a:srgbClr val="92D050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1330</TotalTime>
  <Words>306</Words>
  <Application>Microsoft Office PowerPoint</Application>
  <PresentationFormat>Widescreen</PresentationFormat>
  <Paragraphs>89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Aptos Display (Headings)</vt:lpstr>
      <vt:lpstr>Arial</vt:lpstr>
      <vt:lpstr>Cambria Math</vt:lpstr>
      <vt:lpstr>Office Theme</vt:lpstr>
      <vt:lpstr>Python en Acción: Método de Montecarlo</vt:lpstr>
      <vt:lpstr>PowerPoint Presentation</vt:lpstr>
      <vt:lpstr>PowerPoint Presentation</vt:lpstr>
      <vt:lpstr>Áreas conocidas</vt:lpstr>
      <vt:lpstr>Suma de Riemann</vt:lpstr>
      <vt:lpstr>Otra forma de calcular áreas: Método de Montecarlo</vt:lpstr>
      <vt:lpstr>¿En qué consiste el Método de MC?</vt:lpstr>
      <vt:lpstr>Procedimiento 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Actividad: ¿Qué haremos?</vt:lpstr>
      <vt:lpstr>¿Dudas – 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Moisés Lenin Silva Cartes (alejandro.silva)</dc:creator>
  <cp:lastModifiedBy>Alejandro Moisés Lenin Silva Cartes (alejandro.silva)</cp:lastModifiedBy>
  <cp:revision>22</cp:revision>
  <dcterms:created xsi:type="dcterms:W3CDTF">2024-09-23T04:11:50Z</dcterms:created>
  <dcterms:modified xsi:type="dcterms:W3CDTF">2024-11-17T01:44:34Z</dcterms:modified>
</cp:coreProperties>
</file>